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68" r:id="rId3"/>
    <p:sldId id="269" r:id="rId4"/>
    <p:sldId id="270" r:id="rId5"/>
    <p:sldId id="271" r:id="rId6"/>
    <p:sldId id="257" r:id="rId7"/>
    <p:sldId id="258" r:id="rId8"/>
    <p:sldId id="259" r:id="rId9"/>
    <p:sldId id="260" r:id="rId10"/>
    <p:sldId id="261" r:id="rId11"/>
    <p:sldId id="262" r:id="rId12"/>
    <p:sldId id="273" r:id="rId13"/>
    <p:sldId id="263" r:id="rId14"/>
    <p:sldId id="264" r:id="rId15"/>
    <p:sldId id="265" r:id="rId16"/>
    <p:sldId id="266" r:id="rId17"/>
    <p:sldId id="272" r:id="rId18"/>
    <p:sldId id="274" r:id="rId19"/>
    <p:sldId id="275" r:id="rId20"/>
    <p:sldId id="276"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BC533C-0FB5-4031-8181-643DF4BE690E}" type="datetimeFigureOut">
              <a:rPr lang="en-US" smtClean="0"/>
              <a:t>11/11/2015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964B17-A0C8-4AE7-9C93-B9F823DC0C8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4B17-A0C8-4AE7-9C93-B9F823DC0C80}"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DF5004A-E87E-4EFA-B9A4-3C6349DAACB4}" type="datetimeFigureOut">
              <a:rPr lang="en-US" smtClean="0"/>
              <a:t>11/11/2015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FCA9F65-C463-49C8-8C27-F4D262BC750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F5004A-E87E-4EFA-B9A4-3C6349DAACB4}" type="datetimeFigureOut">
              <a:rPr lang="en-US" smtClean="0"/>
              <a:t>11/11/2015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CA9F65-C463-49C8-8C27-F4D262BC750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F5004A-E87E-4EFA-B9A4-3C6349DAACB4}" type="datetimeFigureOut">
              <a:rPr lang="en-US" smtClean="0"/>
              <a:t>11/11/2015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CA9F65-C463-49C8-8C27-F4D262BC750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F5004A-E87E-4EFA-B9A4-3C6349DAACB4}" type="datetimeFigureOut">
              <a:rPr lang="en-US" smtClean="0"/>
              <a:t>11/11/2015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CA9F65-C463-49C8-8C27-F4D262BC750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DF5004A-E87E-4EFA-B9A4-3C6349DAACB4}" type="datetimeFigureOut">
              <a:rPr lang="en-US" smtClean="0"/>
              <a:t>11/11/2015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CA9F65-C463-49C8-8C27-F4D262BC750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DF5004A-E87E-4EFA-B9A4-3C6349DAACB4}" type="datetimeFigureOut">
              <a:rPr lang="en-US" smtClean="0"/>
              <a:t>11/11/2015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CA9F65-C463-49C8-8C27-F4D262BC750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DF5004A-E87E-4EFA-B9A4-3C6349DAACB4}" type="datetimeFigureOut">
              <a:rPr lang="en-US" smtClean="0"/>
              <a:t>11/11/2015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CA9F65-C463-49C8-8C27-F4D262BC750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DF5004A-E87E-4EFA-B9A4-3C6349DAACB4}" type="datetimeFigureOut">
              <a:rPr lang="en-US" smtClean="0"/>
              <a:t>11/11/2015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CA9F65-C463-49C8-8C27-F4D262BC750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5004A-E87E-4EFA-B9A4-3C6349DAACB4}" type="datetimeFigureOut">
              <a:rPr lang="en-US" smtClean="0"/>
              <a:t>11/11/2015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CA9F65-C463-49C8-8C27-F4D262BC750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DF5004A-E87E-4EFA-B9A4-3C6349DAACB4}" type="datetimeFigureOut">
              <a:rPr lang="en-US" smtClean="0"/>
              <a:t>11/11/2015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CA9F65-C463-49C8-8C27-F4D262BC750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DF5004A-E87E-4EFA-B9A4-3C6349DAACB4}" type="datetimeFigureOut">
              <a:rPr lang="en-US" smtClean="0"/>
              <a:t>11/11/2015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AFCA9F65-C463-49C8-8C27-F4D262BC7508}"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DF5004A-E87E-4EFA-B9A4-3C6349DAACB4}" type="datetimeFigureOut">
              <a:rPr lang="en-US" smtClean="0"/>
              <a:t>11/11/2015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FCA9F65-C463-49C8-8C27-F4D262BC7508}"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3047999"/>
          </a:xfrm>
        </p:spPr>
        <p:txBody>
          <a:bodyPr>
            <a:normAutofit fontScale="90000"/>
          </a:bodyPr>
          <a:lstStyle/>
          <a:p>
            <a:r>
              <a:rPr lang="en-US" b="1" i="1" dirty="0" smtClean="0">
                <a:latin typeface="Albertus MT Lt" pitchFamily="2" charset="0"/>
              </a:rPr>
              <a:t>Module 3:</a:t>
            </a:r>
            <a:br>
              <a:rPr lang="en-US" b="1" i="1" dirty="0" smtClean="0">
                <a:latin typeface="Albertus MT Lt" pitchFamily="2" charset="0"/>
              </a:rPr>
            </a:br>
            <a:r>
              <a:rPr lang="en-US" b="1" i="1" dirty="0" smtClean="0">
                <a:latin typeface="Albertus MT Lt" pitchFamily="2" charset="0"/>
              </a:rPr>
              <a:t>Getting Products To Market </a:t>
            </a:r>
            <a:br>
              <a:rPr lang="en-US" b="1" i="1" dirty="0" smtClean="0">
                <a:latin typeface="Albertus MT Lt" pitchFamily="2" charset="0"/>
              </a:rPr>
            </a:br>
            <a:endParaRPr lang="en-US" b="1" i="1" dirty="0">
              <a:latin typeface="Albertus MT Lt" pitchFamily="2" charset="0"/>
            </a:endParaRPr>
          </a:p>
        </p:txBody>
      </p:sp>
      <p:sp>
        <p:nvSpPr>
          <p:cNvPr id="3" name="Subtitle 2"/>
          <p:cNvSpPr>
            <a:spLocks noGrp="1"/>
          </p:cNvSpPr>
          <p:nvPr>
            <p:ph type="subTitle" idx="1"/>
          </p:nvPr>
        </p:nvSpPr>
        <p:spPr>
          <a:xfrm>
            <a:off x="1371600" y="3886200"/>
            <a:ext cx="6400800" cy="2362200"/>
          </a:xfrm>
        </p:spPr>
        <p:txBody>
          <a:bodyPr>
            <a:normAutofit/>
          </a:bodyPr>
          <a:lstStyle/>
          <a:p>
            <a:r>
              <a:rPr lang="en-US" dirty="0" smtClean="0">
                <a:latin typeface="Albertus Extra Bold" pitchFamily="34" charset="0"/>
              </a:rPr>
              <a:t>Shipping &amp; Logistics and The </a:t>
            </a:r>
            <a:br>
              <a:rPr lang="en-US" dirty="0" smtClean="0">
                <a:latin typeface="Albertus Extra Bold" pitchFamily="34" charset="0"/>
              </a:rPr>
            </a:br>
            <a:r>
              <a:rPr lang="en-US" dirty="0" smtClean="0">
                <a:latin typeface="Albertus Extra Bold" pitchFamily="34" charset="0"/>
              </a:rPr>
              <a:t>Benefits of Using A Customs Broker.</a:t>
            </a:r>
          </a:p>
          <a:p>
            <a:r>
              <a:rPr lang="en-US" sz="1800" dirty="0" smtClean="0">
                <a:latin typeface="Albertus Extra Bold" pitchFamily="34" charset="0"/>
              </a:rPr>
              <a:t>Presenter: Kerick Farquharson</a:t>
            </a:r>
          </a:p>
          <a:p>
            <a:r>
              <a:rPr lang="en-US" sz="1800" dirty="0" smtClean="0">
                <a:latin typeface="Albertus Extra Bold" pitchFamily="34" charset="0"/>
              </a:rPr>
              <a:t>               Customs Broker</a:t>
            </a:r>
          </a:p>
          <a:p>
            <a:r>
              <a:rPr lang="en-US" sz="1800" dirty="0" smtClean="0">
                <a:latin typeface="Albertus Extra Bold" pitchFamily="34" charset="0"/>
              </a:rPr>
              <a:t>November 12, 2015</a:t>
            </a:r>
          </a:p>
          <a:p>
            <a:endParaRPr 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lbertus MT" pitchFamily="34" charset="0"/>
              </a:rPr>
              <a:t>Pro-forma/ Commercial Invoice</a:t>
            </a:r>
            <a:endParaRPr lang="en-US" dirty="0">
              <a:latin typeface="Albertus MT" pitchFamily="34"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Albertus MT" pitchFamily="34" charset="0"/>
              </a:rPr>
              <a:t>A pro-forma invoice (or estimated invoice) is the document commonly used as preliminary invoices with a quotation</a:t>
            </a:r>
          </a:p>
          <a:p>
            <a:r>
              <a:rPr lang="en-US" dirty="0" smtClean="0">
                <a:latin typeface="Albertus MT" pitchFamily="34" charset="0"/>
              </a:rPr>
              <a:t>Estimated invoice sent by a seller to a buyer in advance of a shipment or delivery of goods which shows the negotiation reached between the seller and the buyer. </a:t>
            </a:r>
          </a:p>
          <a:p>
            <a:r>
              <a:rPr lang="en-US" dirty="0" smtClean="0">
                <a:latin typeface="Albertus MT" pitchFamily="34" charset="0"/>
              </a:rPr>
              <a:t>It notes the kind and quantity of goods, their value, weight, transportation charges, </a:t>
            </a:r>
            <a:r>
              <a:rPr lang="en-US" b="1" dirty="0" smtClean="0">
                <a:latin typeface="Albertus MT" pitchFamily="34" charset="0"/>
              </a:rPr>
              <a:t>terms of sale and terms of delivery.</a:t>
            </a:r>
          </a:p>
          <a:p>
            <a:r>
              <a:rPr lang="en-US" b="1" dirty="0" smtClean="0">
                <a:latin typeface="Albertus MT" pitchFamily="34" charset="0"/>
              </a:rPr>
              <a:t>A pro-forma invoice is not a confirmation of a Sales Agreement.</a:t>
            </a:r>
          </a:p>
          <a:p>
            <a:pPr>
              <a:buNone/>
            </a:pPr>
            <a:r>
              <a:rPr lang="en-US" sz="2400" b="1" dirty="0">
                <a:latin typeface="Albertus MT" pitchFamily="34" charset="0"/>
              </a:rPr>
              <a:t> </a:t>
            </a:r>
            <a:r>
              <a:rPr lang="en-US" sz="2400" b="1" dirty="0" smtClean="0">
                <a:latin typeface="Albertus MT" pitchFamily="34" charset="0"/>
              </a:rPr>
              <a:t>             It does not dictate payment of goods.</a:t>
            </a:r>
          </a:p>
          <a:p>
            <a:pPr>
              <a:buNone/>
            </a:pPr>
            <a:r>
              <a:rPr lang="en-US" sz="2400" b="1" dirty="0">
                <a:latin typeface="Albertus MT" pitchFamily="34" charset="0"/>
              </a:rPr>
              <a:t> </a:t>
            </a:r>
            <a:r>
              <a:rPr lang="en-US" sz="2400" b="1" dirty="0" smtClean="0">
                <a:latin typeface="Albertus MT" pitchFamily="34" charset="0"/>
              </a:rPr>
              <a:t>            Customs will not use this invoice as the basis of arriving at Value of Goods for calculation of Duties &amp; Taxes.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bertus MT" pitchFamily="34" charset="0"/>
              </a:rPr>
              <a:t>Commercial Invoice</a:t>
            </a:r>
            <a:endParaRPr lang="en-US" dirty="0">
              <a:latin typeface="Albertus MT" pitchFamily="34" charset="0"/>
            </a:endParaRPr>
          </a:p>
        </p:txBody>
      </p:sp>
      <p:sp>
        <p:nvSpPr>
          <p:cNvPr id="3" name="Content Placeholder 2"/>
          <p:cNvSpPr>
            <a:spLocks noGrp="1"/>
          </p:cNvSpPr>
          <p:nvPr>
            <p:ph idx="1"/>
          </p:nvPr>
        </p:nvSpPr>
        <p:spPr/>
        <p:txBody>
          <a:bodyPr/>
          <a:lstStyle/>
          <a:p>
            <a:r>
              <a:rPr lang="en-US" dirty="0" smtClean="0">
                <a:latin typeface="Albertus MT" pitchFamily="34" charset="0"/>
              </a:rPr>
              <a:t>Document issued by seller to confirm that a sale actually took place.</a:t>
            </a:r>
          </a:p>
          <a:p>
            <a:r>
              <a:rPr lang="en-US" dirty="0" smtClean="0">
                <a:latin typeface="Albertus MT" pitchFamily="34" charset="0"/>
              </a:rPr>
              <a:t>Required by Customs to determine the correct value of goods for the purpose of assessment of duties and taxes.</a:t>
            </a:r>
          </a:p>
          <a:p>
            <a:r>
              <a:rPr lang="en-US" b="1" dirty="0" smtClean="0">
                <a:latin typeface="Albertus MT" pitchFamily="34" charset="0"/>
              </a:rPr>
              <a:t>It must identify buyer and seller.</a:t>
            </a: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ommercial-invoice-template-tpwuc2lt.png"/>
          <p:cNvPicPr>
            <a:picLocks noGrp="1" noChangeAspect="1"/>
          </p:cNvPicPr>
          <p:nvPr>
            <p:ph idx="1"/>
          </p:nvPr>
        </p:nvPicPr>
        <p:blipFill>
          <a:blip r:embed="rId2"/>
          <a:stretch>
            <a:fillRect/>
          </a:stretch>
        </p:blipFill>
        <p:spPr>
          <a:xfrm>
            <a:off x="0" y="0"/>
            <a:ext cx="8839200" cy="6477000"/>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Autofit/>
          </a:bodyPr>
          <a:lstStyle/>
          <a:p>
            <a:r>
              <a:rPr lang="en-US" dirty="0" smtClean="0">
                <a:latin typeface="Albertus MT" pitchFamily="34" charset="0"/>
              </a:rPr>
              <a:t>Mandatory Properties of Commercial Invoice</a:t>
            </a:r>
            <a:endParaRPr lang="en-US" dirty="0">
              <a:latin typeface="Albertus MT" pitchFamily="34" charset="0"/>
            </a:endParaRPr>
          </a:p>
        </p:txBody>
      </p:sp>
      <p:sp>
        <p:nvSpPr>
          <p:cNvPr id="3" name="Content Placeholder 2"/>
          <p:cNvSpPr>
            <a:spLocks noGrp="1"/>
          </p:cNvSpPr>
          <p:nvPr>
            <p:ph idx="1"/>
          </p:nvPr>
        </p:nvSpPr>
        <p:spPr/>
        <p:txBody>
          <a:bodyPr>
            <a:normAutofit/>
          </a:bodyPr>
          <a:lstStyle/>
          <a:p>
            <a:r>
              <a:rPr lang="en-US" dirty="0" smtClean="0">
                <a:latin typeface="Albertus MT" pitchFamily="34" charset="0"/>
              </a:rPr>
              <a:t>Terms of Sale</a:t>
            </a:r>
          </a:p>
          <a:p>
            <a:r>
              <a:rPr lang="en-US" dirty="0" smtClean="0">
                <a:latin typeface="Albertus MT" pitchFamily="34" charset="0"/>
              </a:rPr>
              <a:t>Quantity/ Weight and or Volume</a:t>
            </a:r>
          </a:p>
          <a:p>
            <a:r>
              <a:rPr lang="en-US" dirty="0" smtClean="0">
                <a:latin typeface="Albertus MT" pitchFamily="34" charset="0"/>
              </a:rPr>
              <a:t>Type of Packaging</a:t>
            </a:r>
          </a:p>
          <a:p>
            <a:r>
              <a:rPr lang="en-US" dirty="0" smtClean="0">
                <a:latin typeface="Albertus MT" pitchFamily="34" charset="0"/>
              </a:rPr>
              <a:t>Final Destination of Goods</a:t>
            </a:r>
          </a:p>
          <a:p>
            <a:r>
              <a:rPr lang="en-US" dirty="0" smtClean="0">
                <a:latin typeface="Albertus MT" pitchFamily="34" charset="0"/>
              </a:rPr>
              <a:t>Unit Value/ Total Value</a:t>
            </a:r>
          </a:p>
          <a:p>
            <a:r>
              <a:rPr lang="en-US" dirty="0" smtClean="0">
                <a:latin typeface="Albertus MT" pitchFamily="34" charset="0"/>
              </a:rPr>
              <a:t>Insurance/ Inland Charges/ Shipping Charges </a:t>
            </a:r>
          </a:p>
          <a:p>
            <a:r>
              <a:rPr lang="en-US" dirty="0" smtClean="0">
                <a:latin typeface="Albertus MT" pitchFamily="34" charset="0"/>
              </a:rPr>
              <a:t>Packaging + Handling Fees</a:t>
            </a:r>
          </a:p>
          <a:p>
            <a:r>
              <a:rPr lang="en-US" b="1" dirty="0" smtClean="0">
                <a:latin typeface="Albertus MT" pitchFamily="34" charset="0"/>
              </a:rPr>
              <a:t>A Commercial Invoice must be prepared in the appropriate Language.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fontScale="90000"/>
          </a:bodyPr>
          <a:lstStyle/>
          <a:p>
            <a:r>
              <a:rPr lang="en-US" dirty="0" smtClean="0">
                <a:latin typeface="Albertus MT" pitchFamily="34" charset="0"/>
              </a:rPr>
              <a:t/>
            </a:r>
            <a:br>
              <a:rPr lang="en-US" dirty="0" smtClean="0">
                <a:latin typeface="Albertus MT" pitchFamily="34" charset="0"/>
              </a:rPr>
            </a:br>
            <a:r>
              <a:rPr lang="en-US" dirty="0" smtClean="0">
                <a:latin typeface="Albertus MT" pitchFamily="34" charset="0"/>
              </a:rPr>
              <a:t>Terms of Sale</a:t>
            </a:r>
            <a:br>
              <a:rPr lang="en-US" dirty="0" smtClean="0">
                <a:latin typeface="Albertus MT" pitchFamily="34" charset="0"/>
              </a:rPr>
            </a:br>
            <a:endParaRPr lang="en-US" dirty="0">
              <a:latin typeface="Albertus MT" pitchFamily="34" charset="0"/>
            </a:endParaRPr>
          </a:p>
        </p:txBody>
      </p:sp>
      <p:sp>
        <p:nvSpPr>
          <p:cNvPr id="3" name="Content Placeholder 2"/>
          <p:cNvSpPr>
            <a:spLocks noGrp="1"/>
          </p:cNvSpPr>
          <p:nvPr>
            <p:ph idx="1"/>
          </p:nvPr>
        </p:nvSpPr>
        <p:spPr/>
        <p:txBody>
          <a:bodyPr/>
          <a:lstStyle/>
          <a:p>
            <a:pPr>
              <a:buNone/>
            </a:pPr>
            <a:r>
              <a:rPr lang="en-US" dirty="0" smtClean="0"/>
              <a:t> </a:t>
            </a:r>
          </a:p>
          <a:p>
            <a:endParaRPr lang="en-US" dirty="0" smtClean="0">
              <a:latin typeface="Albertus MT" pitchFamily="34" charset="0"/>
            </a:endParaRPr>
          </a:p>
          <a:p>
            <a:r>
              <a:rPr lang="en-US" dirty="0" smtClean="0">
                <a:latin typeface="Albertus MT" pitchFamily="34" charset="0"/>
              </a:rPr>
              <a:t>COD/ Cash on Delivery </a:t>
            </a:r>
          </a:p>
          <a:p>
            <a:endParaRPr lang="en-US" dirty="0">
              <a:latin typeface="Albertus MT" pitchFamily="34" charset="0"/>
            </a:endParaRPr>
          </a:p>
          <a:p>
            <a:r>
              <a:rPr lang="en-US" dirty="0" smtClean="0">
                <a:latin typeface="Albertus MT" pitchFamily="34" charset="0"/>
              </a:rPr>
              <a:t>Credit </a:t>
            </a:r>
          </a:p>
          <a:p>
            <a:pPr>
              <a:buNone/>
            </a:pPr>
            <a:r>
              <a:rPr lang="en-US" dirty="0">
                <a:latin typeface="Albertus MT" pitchFamily="34" charset="0"/>
              </a:rPr>
              <a:t> </a:t>
            </a:r>
            <a:r>
              <a:rPr lang="en-US" dirty="0" smtClean="0">
                <a:latin typeface="Albertus MT" pitchFamily="34" charset="0"/>
              </a:rPr>
              <a:t>a. </a:t>
            </a:r>
            <a:r>
              <a:rPr lang="en-US" dirty="0">
                <a:latin typeface="Albertus MT" pitchFamily="34" charset="0"/>
              </a:rPr>
              <a:t>T</a:t>
            </a:r>
            <a:r>
              <a:rPr lang="en-US" dirty="0" smtClean="0">
                <a:latin typeface="Albertus MT" pitchFamily="34" charset="0"/>
              </a:rPr>
              <a:t>erms of Credit</a:t>
            </a:r>
          </a:p>
          <a:p>
            <a:pPr>
              <a:buNone/>
            </a:pPr>
            <a:r>
              <a:rPr lang="en-US" dirty="0">
                <a:latin typeface="Albertus MT" pitchFamily="34" charset="0"/>
              </a:rPr>
              <a:t> b</a:t>
            </a:r>
            <a:r>
              <a:rPr lang="en-US" dirty="0" smtClean="0">
                <a:latin typeface="Albertus MT" pitchFamily="34" charset="0"/>
              </a:rPr>
              <a:t>. Interest Rate Issues</a:t>
            </a:r>
            <a:endParaRPr lang="en-US" dirty="0">
              <a:latin typeface="Albertus MT"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4900" dirty="0" smtClean="0">
                <a:latin typeface="Albertus MT" pitchFamily="34" charset="0"/>
              </a:rPr>
              <a:t>Terms of Delivery</a:t>
            </a:r>
            <a:br>
              <a:rPr lang="en-US" sz="4900" dirty="0" smtClean="0">
                <a:latin typeface="Albertus MT" pitchFamily="34" charset="0"/>
              </a:rPr>
            </a:br>
            <a:endParaRPr lang="en-US" sz="4900" dirty="0">
              <a:latin typeface="Albertus MT" pitchFamily="34" charset="0"/>
            </a:endParaRPr>
          </a:p>
        </p:txBody>
      </p:sp>
      <p:sp>
        <p:nvSpPr>
          <p:cNvPr id="3" name="Content Placeholder 2"/>
          <p:cNvSpPr>
            <a:spLocks noGrp="1"/>
          </p:cNvSpPr>
          <p:nvPr>
            <p:ph idx="1"/>
          </p:nvPr>
        </p:nvSpPr>
        <p:spPr>
          <a:xfrm>
            <a:off x="457200" y="1600200"/>
            <a:ext cx="8229600" cy="5029200"/>
          </a:xfrm>
        </p:spPr>
        <p:txBody>
          <a:bodyPr>
            <a:normAutofit/>
          </a:bodyPr>
          <a:lstStyle/>
          <a:p>
            <a:endParaRPr lang="en-US" dirty="0" smtClean="0"/>
          </a:p>
          <a:p>
            <a:r>
              <a:rPr lang="en-US" b="1" dirty="0" smtClean="0">
                <a:latin typeface="Albertus MT" pitchFamily="34" charset="0"/>
              </a:rPr>
              <a:t>INCOTERMS</a:t>
            </a:r>
          </a:p>
          <a:p>
            <a:pPr>
              <a:buNone/>
            </a:pPr>
            <a:r>
              <a:rPr lang="en-US" dirty="0" smtClean="0"/>
              <a:t> </a:t>
            </a:r>
            <a:r>
              <a:rPr lang="en-US" dirty="0" smtClean="0">
                <a:latin typeface="Albertus MT" pitchFamily="34" charset="0"/>
              </a:rPr>
              <a:t>A  Global standardized set of terms intended to reduce or remove altogether uncertainties arising from different interpretation of the rules in different countries for the movement of goods and where the responsibility/ liability change hands from the seller to the buyer.</a:t>
            </a:r>
          </a:p>
          <a:p>
            <a:pPr>
              <a:buNone/>
            </a:pPr>
            <a:r>
              <a:rPr lang="en-US" dirty="0" smtClean="0">
                <a:latin typeface="Albertus MT" pitchFamily="34" charset="0"/>
              </a:rPr>
              <a:t>              </a:t>
            </a:r>
            <a:r>
              <a:rPr lang="en-US" b="1" dirty="0" smtClean="0">
                <a:latin typeface="Albertus MT" pitchFamily="34" charset="0"/>
              </a:rPr>
              <a:t>Ex- Works VS DDP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INCOTERMS_2015.jpg"/>
          <p:cNvPicPr>
            <a:picLocks noGrp="1" noChangeAspect="1"/>
          </p:cNvPicPr>
          <p:nvPr>
            <p:ph idx="1"/>
          </p:nvPr>
        </p:nvPicPr>
        <p:blipFill>
          <a:blip r:embed="rId2"/>
          <a:stretch>
            <a:fillRect/>
          </a:stretch>
        </p:blipFill>
        <p:spPr>
          <a:xfrm>
            <a:off x="1" y="0"/>
            <a:ext cx="9144000" cy="6858000"/>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bertus MT" pitchFamily="34" charset="0"/>
              </a:rPr>
              <a:t>Costing Considerations</a:t>
            </a:r>
            <a:endParaRPr lang="en-US" dirty="0">
              <a:latin typeface="Albertus MT" pitchFamily="34" charset="0"/>
            </a:endParaRPr>
          </a:p>
        </p:txBody>
      </p:sp>
      <p:sp>
        <p:nvSpPr>
          <p:cNvPr id="3" name="Content Placeholder 2"/>
          <p:cNvSpPr>
            <a:spLocks noGrp="1"/>
          </p:cNvSpPr>
          <p:nvPr>
            <p:ph sz="half" idx="1"/>
          </p:nvPr>
        </p:nvSpPr>
        <p:spPr/>
        <p:txBody>
          <a:bodyPr>
            <a:normAutofit/>
          </a:bodyPr>
          <a:lstStyle/>
          <a:p>
            <a:r>
              <a:rPr lang="en-US" sz="2400" u="sng" dirty="0" smtClean="0">
                <a:latin typeface="Albertus MT" pitchFamily="34" charset="0"/>
              </a:rPr>
              <a:t>Origin Cost (Jamaica)</a:t>
            </a:r>
          </a:p>
          <a:p>
            <a:pPr>
              <a:buNone/>
            </a:pPr>
            <a:r>
              <a:rPr lang="en-US" sz="2400" u="sng" dirty="0" smtClean="0">
                <a:latin typeface="Albertus MT" pitchFamily="34" charset="0"/>
              </a:rPr>
              <a:t>     </a:t>
            </a:r>
          </a:p>
          <a:p>
            <a:pPr>
              <a:buNone/>
            </a:pPr>
            <a:r>
              <a:rPr lang="en-US" sz="2400" dirty="0">
                <a:latin typeface="Albertus MT" pitchFamily="34" charset="0"/>
              </a:rPr>
              <a:t> </a:t>
            </a:r>
            <a:r>
              <a:rPr lang="en-US" sz="2400" dirty="0" smtClean="0">
                <a:latin typeface="Albertus MT" pitchFamily="34" charset="0"/>
              </a:rPr>
              <a:t>      Cost of Goods</a:t>
            </a:r>
          </a:p>
          <a:p>
            <a:pPr>
              <a:buNone/>
            </a:pPr>
            <a:r>
              <a:rPr lang="en-US" sz="2400" dirty="0" smtClean="0">
                <a:latin typeface="Albertus MT" pitchFamily="34" charset="0"/>
              </a:rPr>
              <a:t>       Inland Transport</a:t>
            </a:r>
          </a:p>
          <a:p>
            <a:pPr>
              <a:buNone/>
            </a:pPr>
            <a:r>
              <a:rPr lang="en-US" sz="2400" dirty="0" smtClean="0">
                <a:latin typeface="Albertus MT" pitchFamily="34" charset="0"/>
              </a:rPr>
              <a:t>      Export Processing</a:t>
            </a:r>
          </a:p>
          <a:p>
            <a:pPr>
              <a:buNone/>
            </a:pPr>
            <a:r>
              <a:rPr lang="en-US" sz="2400" dirty="0" smtClean="0">
                <a:latin typeface="Albertus MT" pitchFamily="34" charset="0"/>
              </a:rPr>
              <a:t>      Port/Airline Fees</a:t>
            </a:r>
          </a:p>
          <a:p>
            <a:pPr>
              <a:buNone/>
            </a:pPr>
            <a:r>
              <a:rPr lang="en-US" sz="2400" dirty="0" smtClean="0">
                <a:latin typeface="Albertus MT" pitchFamily="34" charset="0"/>
              </a:rPr>
              <a:t>      Consolidation</a:t>
            </a:r>
          </a:p>
          <a:p>
            <a:pPr>
              <a:buNone/>
            </a:pPr>
            <a:r>
              <a:rPr lang="en-US" sz="2400" dirty="0" smtClean="0">
                <a:latin typeface="Albertus MT" pitchFamily="34" charset="0"/>
              </a:rPr>
              <a:t>      Warehousing</a:t>
            </a:r>
          </a:p>
          <a:p>
            <a:pPr>
              <a:buNone/>
            </a:pPr>
            <a:r>
              <a:rPr lang="en-US" sz="2400" dirty="0" smtClean="0">
                <a:latin typeface="Albertus MT" pitchFamily="34" charset="0"/>
              </a:rPr>
              <a:t>      Marine Insurance</a:t>
            </a:r>
          </a:p>
          <a:p>
            <a:pPr>
              <a:buNone/>
            </a:pPr>
            <a:r>
              <a:rPr lang="en-US" sz="2400" dirty="0" smtClean="0">
                <a:latin typeface="Albertus MT" pitchFamily="34" charset="0"/>
              </a:rPr>
              <a:t>      Freight (Air or Sea)</a:t>
            </a:r>
            <a:endParaRPr lang="en-US" sz="2400" dirty="0">
              <a:latin typeface="Albertus MT" pitchFamily="34" charset="0"/>
            </a:endParaRPr>
          </a:p>
        </p:txBody>
      </p:sp>
      <p:sp>
        <p:nvSpPr>
          <p:cNvPr id="4" name="Content Placeholder 3"/>
          <p:cNvSpPr>
            <a:spLocks noGrp="1"/>
          </p:cNvSpPr>
          <p:nvPr>
            <p:ph sz="half" idx="2"/>
          </p:nvPr>
        </p:nvSpPr>
        <p:spPr/>
        <p:txBody>
          <a:bodyPr>
            <a:normAutofit/>
          </a:bodyPr>
          <a:lstStyle/>
          <a:p>
            <a:r>
              <a:rPr lang="en-US" sz="2400" u="sng" dirty="0" smtClean="0">
                <a:latin typeface="Albertus MT" pitchFamily="34" charset="0"/>
              </a:rPr>
              <a:t>Destination Cost</a:t>
            </a:r>
          </a:p>
          <a:p>
            <a:pPr>
              <a:buNone/>
            </a:pPr>
            <a:r>
              <a:rPr lang="en-US" sz="2400" dirty="0" smtClean="0">
                <a:latin typeface="Albertus MT" pitchFamily="34" charset="0"/>
              </a:rPr>
              <a:t>    </a:t>
            </a:r>
          </a:p>
          <a:p>
            <a:pPr>
              <a:buNone/>
            </a:pPr>
            <a:r>
              <a:rPr lang="en-US" sz="2400" dirty="0">
                <a:latin typeface="Albertus MT" pitchFamily="34" charset="0"/>
              </a:rPr>
              <a:t> </a:t>
            </a:r>
            <a:r>
              <a:rPr lang="en-US" sz="2400" dirty="0" smtClean="0">
                <a:latin typeface="Albertus MT" pitchFamily="34" charset="0"/>
              </a:rPr>
              <a:t>    Transshipment Inspection</a:t>
            </a:r>
          </a:p>
          <a:p>
            <a:pPr>
              <a:buNone/>
            </a:pPr>
            <a:r>
              <a:rPr lang="en-US" sz="2400" dirty="0" smtClean="0">
                <a:latin typeface="Albertus MT" pitchFamily="34" charset="0"/>
              </a:rPr>
              <a:t>     Terminal Handling</a:t>
            </a:r>
          </a:p>
          <a:p>
            <a:pPr>
              <a:buNone/>
            </a:pPr>
            <a:r>
              <a:rPr lang="en-US" sz="2400" dirty="0" smtClean="0">
                <a:latin typeface="Albertus MT" pitchFamily="34" charset="0"/>
              </a:rPr>
              <a:t>     Customs Clearance </a:t>
            </a:r>
          </a:p>
          <a:p>
            <a:pPr>
              <a:buNone/>
            </a:pPr>
            <a:r>
              <a:rPr lang="en-US" sz="2400" dirty="0" smtClean="0">
                <a:latin typeface="Albertus MT" pitchFamily="34" charset="0"/>
              </a:rPr>
              <a:t>     Storage/ Demurrage etc</a:t>
            </a:r>
          </a:p>
          <a:p>
            <a:pPr>
              <a:buNone/>
            </a:pPr>
            <a:r>
              <a:rPr lang="en-US" sz="2400" dirty="0" smtClean="0">
                <a:latin typeface="Albertus MT" pitchFamily="34" charset="0"/>
              </a:rPr>
              <a:t>     Customs Duty/ Taxes</a:t>
            </a:r>
          </a:p>
          <a:p>
            <a:pPr>
              <a:buNone/>
            </a:pPr>
            <a:r>
              <a:rPr lang="en-US" sz="2400" dirty="0" smtClean="0">
                <a:latin typeface="Albertus MT" pitchFamily="34" charset="0"/>
              </a:rPr>
              <a:t>     Inland Haulage </a:t>
            </a:r>
          </a:p>
          <a:p>
            <a:pPr>
              <a:buNone/>
            </a:pPr>
            <a:r>
              <a:rPr lang="en-US" sz="2400" dirty="0" smtClean="0">
                <a:latin typeface="Albertus MT" pitchFamily="34" charset="0"/>
              </a:rPr>
              <a:t>     Warehousing</a:t>
            </a:r>
          </a:p>
          <a:p>
            <a:pPr>
              <a:buNone/>
            </a:pPr>
            <a:r>
              <a:rPr lang="en-US" sz="2400" dirty="0" smtClean="0">
                <a:latin typeface="Albertus MT" pitchFamily="34" charset="0"/>
              </a:rPr>
              <a:t>     Distributor’s Mark- Up</a:t>
            </a:r>
            <a:endParaRPr lang="en-US" sz="2400" dirty="0">
              <a:latin typeface="Albertus MT"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bertus MT" pitchFamily="34" charset="0"/>
              </a:rPr>
              <a:t>Role of the Customs Broker</a:t>
            </a:r>
            <a:endParaRPr lang="en-US" dirty="0">
              <a:latin typeface="Albertus MT" pitchFamily="34" charset="0"/>
            </a:endParaRPr>
          </a:p>
        </p:txBody>
      </p:sp>
      <p:sp>
        <p:nvSpPr>
          <p:cNvPr id="3" name="Content Placeholder 2"/>
          <p:cNvSpPr>
            <a:spLocks noGrp="1"/>
          </p:cNvSpPr>
          <p:nvPr>
            <p:ph idx="1"/>
          </p:nvPr>
        </p:nvSpPr>
        <p:spPr/>
        <p:txBody>
          <a:bodyPr/>
          <a:lstStyle/>
          <a:p>
            <a:pPr>
              <a:buNone/>
            </a:pPr>
            <a:r>
              <a:rPr lang="en-US" dirty="0">
                <a:latin typeface="Albertus MT" pitchFamily="34" charset="0"/>
              </a:rPr>
              <a:t> </a:t>
            </a:r>
            <a:r>
              <a:rPr lang="en-US" dirty="0" smtClean="0">
                <a:latin typeface="Albertus MT" pitchFamily="34" charset="0"/>
              </a:rPr>
              <a:t>    Section 144 of the Customs Regulations “Customs Broker means a person, other than a ship’s agent licensed under these Regulations to transact on behalf of a client customs business with the Customs including the entering of goods of all descriptions under the customs laws”.</a:t>
            </a:r>
            <a:endParaRPr lang="en-US" dirty="0">
              <a:latin typeface="Albertus MT"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lbertus MT" pitchFamily="34" charset="0"/>
              </a:rPr>
              <a:t>Role of the Customs Broker</a:t>
            </a:r>
            <a:br>
              <a:rPr lang="en-US" dirty="0" smtClean="0">
                <a:latin typeface="Albertus MT" pitchFamily="34" charset="0"/>
              </a:rPr>
            </a:br>
            <a:r>
              <a:rPr lang="en-US" dirty="0" smtClean="0">
                <a:latin typeface="Albertus MT" pitchFamily="34" charset="0"/>
              </a:rPr>
              <a:t>Legal Mandate</a:t>
            </a:r>
            <a:endParaRPr lang="en-US" dirty="0">
              <a:latin typeface="Albertus MT" pitchFamily="34" charset="0"/>
            </a:endParaRPr>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latin typeface="Albertus MT" pitchFamily="34" charset="0"/>
              </a:rPr>
              <a:t>   A licensed Customs Broker must be a person of good character and is otherwise a fit and proper person to act. (INTEGRITY)</a:t>
            </a:r>
          </a:p>
          <a:p>
            <a:pPr marL="514350" indent="-514350">
              <a:buFont typeface="+mj-lt"/>
              <a:buAutoNum type="arabicPeriod"/>
            </a:pPr>
            <a:r>
              <a:rPr lang="en-US" dirty="0" smtClean="0">
                <a:latin typeface="Albertus MT" pitchFamily="34" charset="0"/>
              </a:rPr>
              <a:t>A Customs Broker must have the requisite knowledge and competence to act.</a:t>
            </a:r>
          </a:p>
          <a:p>
            <a:pPr marL="514350" indent="-514350">
              <a:buNone/>
            </a:pPr>
            <a:r>
              <a:rPr lang="en-US" dirty="0" smtClean="0">
                <a:latin typeface="Albertus MT" pitchFamily="34" charset="0"/>
              </a:rPr>
              <a:t>       a. Knowing </a:t>
            </a:r>
          </a:p>
          <a:p>
            <a:pPr marL="514350" indent="-514350">
              <a:buNone/>
            </a:pPr>
            <a:r>
              <a:rPr lang="en-US" dirty="0">
                <a:latin typeface="Albertus MT" pitchFamily="34" charset="0"/>
              </a:rPr>
              <a:t> </a:t>
            </a:r>
            <a:r>
              <a:rPr lang="en-US" dirty="0" smtClean="0">
                <a:latin typeface="Albertus MT" pitchFamily="34" charset="0"/>
              </a:rPr>
              <a:t>      b. Knowing Who Knows</a:t>
            </a:r>
          </a:p>
          <a:p>
            <a:pPr marL="514350" indent="-514350">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bertus MT" pitchFamily="34" charset="0"/>
              </a:rPr>
              <a:t>Shipping</a:t>
            </a:r>
            <a:endParaRPr lang="en-US" dirty="0">
              <a:latin typeface="Albertus MT" pitchFamily="34" charset="0"/>
            </a:endParaRPr>
          </a:p>
        </p:txBody>
      </p:sp>
      <p:sp>
        <p:nvSpPr>
          <p:cNvPr id="3" name="Content Placeholder 2"/>
          <p:cNvSpPr>
            <a:spLocks noGrp="1"/>
          </p:cNvSpPr>
          <p:nvPr>
            <p:ph idx="1"/>
          </p:nvPr>
        </p:nvSpPr>
        <p:spPr/>
        <p:txBody>
          <a:bodyPr/>
          <a:lstStyle/>
          <a:p>
            <a:r>
              <a:rPr lang="en-US" dirty="0" smtClean="0">
                <a:latin typeface="Albertus MT" pitchFamily="34" charset="0"/>
              </a:rPr>
              <a:t>Shipping is the physical process of transporting commodities and merchandise goods and cargo via sea or air to include multi modal arrangement.</a:t>
            </a:r>
          </a:p>
          <a:p>
            <a:r>
              <a:rPr lang="en-US" dirty="0" smtClean="0">
                <a:latin typeface="Albertus MT" pitchFamily="34" charset="0"/>
              </a:rPr>
              <a:t>Shipping Processes- Three Stages</a:t>
            </a:r>
          </a:p>
          <a:p>
            <a:pPr>
              <a:buNone/>
            </a:pPr>
            <a:r>
              <a:rPr lang="en-US" dirty="0" smtClean="0">
                <a:latin typeface="Albertus MT" pitchFamily="34" charset="0"/>
              </a:rPr>
              <a:t>        a. Pre- Transport</a:t>
            </a:r>
          </a:p>
          <a:p>
            <a:pPr>
              <a:buNone/>
            </a:pPr>
            <a:r>
              <a:rPr lang="en-US" dirty="0">
                <a:latin typeface="Albertus MT" pitchFamily="34" charset="0"/>
              </a:rPr>
              <a:t> </a:t>
            </a:r>
            <a:r>
              <a:rPr lang="en-US" dirty="0" smtClean="0">
                <a:latin typeface="Albertus MT" pitchFamily="34" charset="0"/>
              </a:rPr>
              <a:t>       b. Transport</a:t>
            </a:r>
          </a:p>
          <a:p>
            <a:pPr>
              <a:buNone/>
            </a:pPr>
            <a:r>
              <a:rPr lang="en-US" dirty="0">
                <a:latin typeface="Albertus MT" pitchFamily="34" charset="0"/>
              </a:rPr>
              <a:t> </a:t>
            </a:r>
            <a:r>
              <a:rPr lang="en-US" dirty="0" smtClean="0">
                <a:latin typeface="Albertus MT" pitchFamily="34" charset="0"/>
              </a:rPr>
              <a:t>       c. Post transport.</a:t>
            </a:r>
            <a:endParaRPr lang="en-US" dirty="0">
              <a:latin typeface="Albertus MT"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bertus MT" pitchFamily="34" charset="0"/>
              </a:rPr>
              <a:t>Recommendation.</a:t>
            </a:r>
            <a:endParaRPr lang="en-US" dirty="0">
              <a:latin typeface="Albertus MT" pitchFamily="34" charset="0"/>
            </a:endParaRPr>
          </a:p>
        </p:txBody>
      </p:sp>
      <p:sp>
        <p:nvSpPr>
          <p:cNvPr id="3" name="Content Placeholder 2"/>
          <p:cNvSpPr>
            <a:spLocks noGrp="1"/>
          </p:cNvSpPr>
          <p:nvPr>
            <p:ph idx="1"/>
          </p:nvPr>
        </p:nvSpPr>
        <p:spPr/>
        <p:txBody>
          <a:bodyPr/>
          <a:lstStyle/>
          <a:p>
            <a:endParaRPr lang="en-US" dirty="0" smtClean="0">
              <a:latin typeface="Albertus MT" pitchFamily="34" charset="0"/>
            </a:endParaRPr>
          </a:p>
          <a:p>
            <a:r>
              <a:rPr lang="en-US" dirty="0" smtClean="0">
                <a:latin typeface="Albertus MT" pitchFamily="34" charset="0"/>
              </a:rPr>
              <a:t>All exporters/ importers can benefit from aligning themselves and businesses to a competent licensed Customs Broker.</a:t>
            </a:r>
          </a:p>
          <a:p>
            <a:endParaRPr lang="en-US" dirty="0">
              <a:latin typeface="Albertus MT" pitchFamily="34" charset="0"/>
            </a:endParaRPr>
          </a:p>
          <a:p>
            <a:r>
              <a:rPr lang="en-US" dirty="0" smtClean="0">
                <a:latin typeface="Albertus MT" pitchFamily="34" charset="0"/>
              </a:rPr>
              <a:t>   Scenarios Discussed</a:t>
            </a:r>
            <a:endParaRPr lang="en-US" dirty="0">
              <a:latin typeface="Albertus MT"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smtClean="0">
                <a:latin typeface="Albertus MT" pitchFamily="34" charset="0"/>
              </a:rPr>
              <a:t>Contact Information</a:t>
            </a:r>
            <a:endParaRPr lang="en-US" dirty="0">
              <a:latin typeface="Albertus MT" pitchFamily="34" charset="0"/>
            </a:endParaRPr>
          </a:p>
        </p:txBody>
      </p:sp>
      <p:sp>
        <p:nvSpPr>
          <p:cNvPr id="3" name="Content Placeholder 2"/>
          <p:cNvSpPr>
            <a:spLocks noGrp="1"/>
          </p:cNvSpPr>
          <p:nvPr>
            <p:ph idx="1"/>
          </p:nvPr>
        </p:nvSpPr>
        <p:spPr/>
        <p:txBody>
          <a:bodyPr/>
          <a:lstStyle/>
          <a:p>
            <a:endParaRPr lang="en-US" dirty="0" smtClean="0"/>
          </a:p>
          <a:p>
            <a:pPr>
              <a:buNone/>
            </a:pPr>
            <a:r>
              <a:rPr lang="en-US" b="1" dirty="0" smtClean="0"/>
              <a:t>Kerick Farquharson (Customs Broker )</a:t>
            </a:r>
          </a:p>
          <a:p>
            <a:pPr>
              <a:buNone/>
            </a:pPr>
            <a:r>
              <a:rPr lang="en-US" b="1" dirty="0" smtClean="0"/>
              <a:t>Lot 5 Fairfield Estates Bogue,</a:t>
            </a:r>
          </a:p>
          <a:p>
            <a:pPr>
              <a:buNone/>
            </a:pPr>
            <a:r>
              <a:rPr lang="en-US" b="1" dirty="0" smtClean="0"/>
              <a:t>Montego Bay, Jamaica.</a:t>
            </a:r>
          </a:p>
          <a:p>
            <a:pPr>
              <a:buNone/>
            </a:pPr>
            <a:r>
              <a:rPr lang="en-US" b="1" dirty="0" smtClean="0"/>
              <a:t>Telephone: 971-9780</a:t>
            </a:r>
          </a:p>
          <a:p>
            <a:pPr>
              <a:buNone/>
            </a:pPr>
            <a:r>
              <a:rPr lang="en-US" b="1" dirty="0" smtClean="0"/>
              <a:t> </a:t>
            </a:r>
            <a:r>
              <a:rPr lang="en-US" b="1" dirty="0" smtClean="0"/>
              <a:t>                    874-9122</a:t>
            </a:r>
          </a:p>
          <a:p>
            <a:pPr>
              <a:buNone/>
            </a:pPr>
            <a:r>
              <a:rPr lang="en-US" b="1" dirty="0" smtClean="0"/>
              <a:t>Email: cust519@cwjamaica.com</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bertus MT" pitchFamily="34" charset="0"/>
              </a:rPr>
              <a:t>Logistics</a:t>
            </a:r>
            <a:endParaRPr lang="en-US" dirty="0">
              <a:latin typeface="Albertus MT" pitchFamily="34" charset="0"/>
            </a:endParaRPr>
          </a:p>
        </p:txBody>
      </p:sp>
      <p:sp>
        <p:nvSpPr>
          <p:cNvPr id="3" name="Content Placeholder 2"/>
          <p:cNvSpPr>
            <a:spLocks noGrp="1"/>
          </p:cNvSpPr>
          <p:nvPr>
            <p:ph idx="1"/>
          </p:nvPr>
        </p:nvSpPr>
        <p:spPr/>
        <p:txBody>
          <a:bodyPr/>
          <a:lstStyle/>
          <a:p>
            <a:r>
              <a:rPr lang="en-US" dirty="0" smtClean="0">
                <a:latin typeface="Albertus MT" pitchFamily="34" charset="0"/>
              </a:rPr>
              <a:t>Logistics is the management of the supply chain in the flow of goods between the point of origin and the point of consumption in order to meet market demands (</a:t>
            </a:r>
            <a:r>
              <a:rPr lang="en-US" b="1" dirty="0" smtClean="0">
                <a:latin typeface="Albertus MT" pitchFamily="34" charset="0"/>
              </a:rPr>
              <a:t>and optimize legitimate returns</a:t>
            </a:r>
            <a:r>
              <a:rPr lang="en-US" dirty="0" smtClean="0">
                <a:latin typeface="Albertus MT" pitchFamily="34" charset="0"/>
              </a:rPr>
              <a:t>).</a:t>
            </a:r>
            <a:endParaRPr lang="en-US" dirty="0">
              <a:latin typeface="Albertus MT"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bertus MT" pitchFamily="34" charset="0"/>
              </a:rPr>
              <a:t>Choosing a Suitable Carrier</a:t>
            </a:r>
            <a:endParaRPr lang="en-US" dirty="0">
              <a:latin typeface="Albertus MT" pitchFamily="34" charset="0"/>
            </a:endParaRPr>
          </a:p>
        </p:txBody>
      </p:sp>
      <p:sp>
        <p:nvSpPr>
          <p:cNvPr id="3" name="Content Placeholder 2"/>
          <p:cNvSpPr>
            <a:spLocks noGrp="1"/>
          </p:cNvSpPr>
          <p:nvPr>
            <p:ph idx="1"/>
          </p:nvPr>
        </p:nvSpPr>
        <p:spPr/>
        <p:txBody>
          <a:bodyPr>
            <a:normAutofit/>
          </a:bodyPr>
          <a:lstStyle/>
          <a:p>
            <a:r>
              <a:rPr lang="en-US" b="1" dirty="0" smtClean="0">
                <a:latin typeface="Albertus MT" pitchFamily="34" charset="0"/>
              </a:rPr>
              <a:t>This is dependent upon:</a:t>
            </a:r>
          </a:p>
          <a:p>
            <a:pPr marL="514350" indent="-514350">
              <a:buNone/>
            </a:pPr>
            <a:r>
              <a:rPr lang="en-US" dirty="0" smtClean="0">
                <a:latin typeface="Albertus MT" pitchFamily="34" charset="0"/>
              </a:rPr>
              <a:t>       The shipper’s particular needs.</a:t>
            </a:r>
          </a:p>
          <a:p>
            <a:pPr marL="514350" indent="-514350">
              <a:buNone/>
            </a:pPr>
            <a:r>
              <a:rPr lang="en-US" dirty="0" smtClean="0">
                <a:latin typeface="Albertus MT" pitchFamily="34" charset="0"/>
              </a:rPr>
              <a:t>       Availability of options.</a:t>
            </a:r>
          </a:p>
          <a:p>
            <a:pPr>
              <a:buNone/>
            </a:pPr>
            <a:r>
              <a:rPr lang="en-US" dirty="0" smtClean="0">
                <a:latin typeface="Albertus MT" pitchFamily="34" charset="0"/>
              </a:rPr>
              <a:t>  </a:t>
            </a:r>
            <a:r>
              <a:rPr lang="en-US" u="sng" dirty="0" smtClean="0">
                <a:latin typeface="Albertus MT" pitchFamily="34" charset="0"/>
              </a:rPr>
              <a:t>Options:</a:t>
            </a:r>
          </a:p>
          <a:p>
            <a:pPr>
              <a:buNone/>
            </a:pPr>
            <a:r>
              <a:rPr lang="en-US" dirty="0" smtClean="0">
                <a:latin typeface="Albertus MT" pitchFamily="34" charset="0"/>
              </a:rPr>
              <a:t>   Sea</a:t>
            </a:r>
          </a:p>
          <a:p>
            <a:pPr>
              <a:buNone/>
            </a:pPr>
            <a:r>
              <a:rPr lang="en-US" dirty="0">
                <a:latin typeface="Albertus MT" pitchFamily="34" charset="0"/>
              </a:rPr>
              <a:t> </a:t>
            </a:r>
            <a:r>
              <a:rPr lang="en-US" dirty="0" smtClean="0">
                <a:latin typeface="Albertus MT" pitchFamily="34" charset="0"/>
              </a:rPr>
              <a:t>  Air</a:t>
            </a:r>
          </a:p>
          <a:p>
            <a:pPr>
              <a:buNone/>
            </a:pPr>
            <a:r>
              <a:rPr lang="en-US" dirty="0" smtClean="0">
                <a:latin typeface="Albertus MT" pitchFamily="34" charset="0"/>
              </a:rPr>
              <a:t>   Multimodal (which includes Transshipment)</a:t>
            </a:r>
            <a:endParaRPr lang="en-US" dirty="0">
              <a:latin typeface="Albertus MT"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lbertus MT" pitchFamily="34" charset="0"/>
              </a:rPr>
              <a:t/>
            </a:r>
            <a:br>
              <a:rPr lang="en-US" dirty="0" smtClean="0">
                <a:latin typeface="Albertus MT" pitchFamily="34" charset="0"/>
              </a:rPr>
            </a:br>
            <a:r>
              <a:rPr lang="en-US" dirty="0" smtClean="0">
                <a:latin typeface="Albertus MT" pitchFamily="34" charset="0"/>
              </a:rPr>
              <a:t>Other Considerations</a:t>
            </a:r>
            <a:br>
              <a:rPr lang="en-US" dirty="0" smtClean="0">
                <a:latin typeface="Albertus MT" pitchFamily="34" charset="0"/>
              </a:rPr>
            </a:br>
            <a:endParaRPr lang="en-US" dirty="0">
              <a:latin typeface="Albertus MT" pitchFamily="34" charset="0"/>
            </a:endParaRPr>
          </a:p>
        </p:txBody>
      </p:sp>
      <p:sp>
        <p:nvSpPr>
          <p:cNvPr id="3" name="Content Placeholder 2"/>
          <p:cNvSpPr>
            <a:spLocks noGrp="1"/>
          </p:cNvSpPr>
          <p:nvPr>
            <p:ph idx="1"/>
          </p:nvPr>
        </p:nvSpPr>
        <p:spPr/>
        <p:txBody>
          <a:bodyPr/>
          <a:lstStyle/>
          <a:p>
            <a:r>
              <a:rPr lang="en-US" dirty="0" smtClean="0">
                <a:latin typeface="Albertus MT" pitchFamily="34" charset="0"/>
              </a:rPr>
              <a:t>Frequency of Service </a:t>
            </a:r>
          </a:p>
          <a:p>
            <a:r>
              <a:rPr lang="en-US" dirty="0" smtClean="0">
                <a:latin typeface="Albertus MT" pitchFamily="34" charset="0"/>
              </a:rPr>
              <a:t>Transit Time</a:t>
            </a:r>
          </a:p>
          <a:p>
            <a:r>
              <a:rPr lang="en-US" dirty="0" smtClean="0">
                <a:latin typeface="Albertus MT" pitchFamily="34" charset="0"/>
              </a:rPr>
              <a:t>Inland Transport </a:t>
            </a:r>
          </a:p>
          <a:p>
            <a:r>
              <a:rPr lang="en-US" dirty="0" smtClean="0">
                <a:latin typeface="Albertus MT" pitchFamily="34" charset="0"/>
              </a:rPr>
              <a:t>Transshipment Possibilities </a:t>
            </a:r>
          </a:p>
          <a:p>
            <a:r>
              <a:rPr lang="en-US" dirty="0" smtClean="0">
                <a:latin typeface="Albertus MT" pitchFamily="34" charset="0"/>
              </a:rPr>
              <a:t>Shelf Life of the Product: (type of goods, perishable/ processed, cooling/ freezing requirements).</a:t>
            </a:r>
          </a:p>
          <a:p>
            <a:r>
              <a:rPr lang="en-US" dirty="0" smtClean="0">
                <a:latin typeface="Albertus MT" pitchFamily="34" charset="0"/>
              </a:rPr>
              <a:t>Location of Market</a:t>
            </a:r>
            <a:endParaRPr lang="en-US" dirty="0">
              <a:latin typeface="Albertus MT"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300" dirty="0" smtClean="0">
                <a:latin typeface="Albertus MT" pitchFamily="34" charset="0"/>
              </a:rPr>
              <a:t/>
            </a:r>
            <a:br>
              <a:rPr lang="en-US" sz="5300" dirty="0" smtClean="0">
                <a:latin typeface="Albertus MT" pitchFamily="34" charset="0"/>
              </a:rPr>
            </a:br>
            <a:r>
              <a:rPr lang="en-US" sz="5300" dirty="0" smtClean="0">
                <a:latin typeface="Albertus MT" pitchFamily="34" charset="0"/>
              </a:rPr>
              <a:t>Shipping </a:t>
            </a:r>
            <a:r>
              <a:rPr lang="en-US" sz="5300" dirty="0">
                <a:latin typeface="Albertus MT" pitchFamily="34" charset="0"/>
              </a:rPr>
              <a:t>&amp; Logistics </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u="sng" dirty="0">
                <a:latin typeface="Albertus MT" pitchFamily="34" charset="0"/>
              </a:rPr>
              <a:t>Documentation:</a:t>
            </a:r>
            <a:endParaRPr lang="en-US" dirty="0">
              <a:latin typeface="Albertus MT" pitchFamily="34" charset="0"/>
            </a:endParaRPr>
          </a:p>
          <a:p>
            <a:pPr>
              <a:buNone/>
            </a:pPr>
            <a:r>
              <a:rPr lang="en-US" dirty="0">
                <a:latin typeface="Albertus MT" pitchFamily="34" charset="0"/>
              </a:rPr>
              <a:t> </a:t>
            </a:r>
          </a:p>
          <a:p>
            <a:pPr lvl="0">
              <a:buNone/>
            </a:pPr>
            <a:r>
              <a:rPr lang="en-US" b="1" dirty="0">
                <a:latin typeface="Albertus MT" pitchFamily="34" charset="0"/>
              </a:rPr>
              <a:t>Origin and Destination including In Transit via another Country.</a:t>
            </a:r>
            <a:endParaRPr lang="en-US" dirty="0">
              <a:latin typeface="Albertus MT" pitchFamily="34" charset="0"/>
            </a:endParaRPr>
          </a:p>
          <a:p>
            <a:pPr>
              <a:buNone/>
            </a:pPr>
            <a:r>
              <a:rPr lang="en-US" dirty="0">
                <a:latin typeface="Albertus MT" pitchFamily="34" charset="0"/>
              </a:rPr>
              <a:t> </a:t>
            </a:r>
          </a:p>
          <a:p>
            <a:pPr lvl="0">
              <a:buNone/>
            </a:pPr>
            <a:r>
              <a:rPr lang="en-US" dirty="0" smtClean="0">
                <a:latin typeface="Albertus MT" pitchFamily="34" charset="0"/>
              </a:rPr>
              <a:t>    Bill </a:t>
            </a:r>
            <a:r>
              <a:rPr lang="en-US" dirty="0">
                <a:latin typeface="Albertus MT" pitchFamily="34" charset="0"/>
              </a:rPr>
              <a:t>of Lading (ORIGINAL)/Air Waybill </a:t>
            </a:r>
          </a:p>
          <a:p>
            <a:pPr lvl="0">
              <a:buNone/>
            </a:pPr>
            <a:r>
              <a:rPr lang="en-US" dirty="0" smtClean="0">
                <a:latin typeface="Albertus MT" pitchFamily="34" charset="0"/>
              </a:rPr>
              <a:t>    Commercial </a:t>
            </a:r>
            <a:r>
              <a:rPr lang="en-US" dirty="0">
                <a:latin typeface="Albertus MT" pitchFamily="34" charset="0"/>
              </a:rPr>
              <a:t>Invoice </a:t>
            </a:r>
          </a:p>
          <a:p>
            <a:pPr lvl="0">
              <a:buNone/>
            </a:pPr>
            <a:r>
              <a:rPr lang="en-US" dirty="0" smtClean="0">
                <a:latin typeface="Albertus MT" pitchFamily="34" charset="0"/>
              </a:rPr>
              <a:t>    Packing </a:t>
            </a:r>
            <a:r>
              <a:rPr lang="en-US" dirty="0">
                <a:latin typeface="Albertus MT" pitchFamily="34" charset="0"/>
              </a:rPr>
              <a:t>List </a:t>
            </a:r>
          </a:p>
          <a:p>
            <a:pPr lvl="0">
              <a:buNone/>
            </a:pPr>
            <a:r>
              <a:rPr lang="en-US" dirty="0" smtClean="0">
                <a:latin typeface="Albertus MT" pitchFamily="34" charset="0"/>
              </a:rPr>
              <a:t>    Marine </a:t>
            </a:r>
            <a:r>
              <a:rPr lang="en-US" dirty="0">
                <a:latin typeface="Albertus MT" pitchFamily="34" charset="0"/>
              </a:rPr>
              <a:t>Insurance Certificate (Unless Shipped At Shipper’s Risk/ Buyer’s Risk)</a:t>
            </a:r>
          </a:p>
          <a:p>
            <a:pPr lvl="0">
              <a:buNone/>
            </a:pPr>
            <a:r>
              <a:rPr lang="en-US" dirty="0" smtClean="0">
                <a:latin typeface="Albertus MT" pitchFamily="34" charset="0"/>
              </a:rPr>
              <a:t>    License</a:t>
            </a:r>
            <a:r>
              <a:rPr lang="en-US" dirty="0">
                <a:latin typeface="Albertus MT" pitchFamily="34" charset="0"/>
              </a:rPr>
              <a:t>/ Permits/ Certification Required by Exporting/ Importing Country.</a:t>
            </a:r>
          </a:p>
          <a:p>
            <a:pPr lvl="0">
              <a:buNone/>
            </a:pPr>
            <a:r>
              <a:rPr lang="en-US" dirty="0" smtClean="0">
                <a:latin typeface="Albertus MT" pitchFamily="34" charset="0"/>
              </a:rPr>
              <a:t>    Certificate </a:t>
            </a:r>
            <a:r>
              <a:rPr lang="en-US" dirty="0">
                <a:latin typeface="Albertus MT" pitchFamily="34" charset="0"/>
              </a:rPr>
              <a:t>of Origin – especially as it might imply </a:t>
            </a:r>
            <a:r>
              <a:rPr lang="en-US" b="1" dirty="0">
                <a:latin typeface="Albertus MT" pitchFamily="34" charset="0"/>
              </a:rPr>
              <a:t>Duty Concessions</a:t>
            </a:r>
            <a:r>
              <a:rPr lang="en-US" dirty="0">
                <a:latin typeface="Albertus MT" pitchFamily="34" charset="0"/>
              </a:rPr>
              <a:t> e.g., CARICOM or other International Trade Agreements.</a:t>
            </a:r>
          </a:p>
          <a:p>
            <a:pPr>
              <a:buNone/>
            </a:pPr>
            <a:r>
              <a:rPr lang="en-US" dirty="0">
                <a:latin typeface="Albertus MT" pitchFamily="34" charset="0"/>
              </a:rPr>
              <a:t>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latin typeface="Albertus MT" pitchFamily="34" charset="0"/>
              </a:rPr>
              <a:t/>
            </a:r>
            <a:br>
              <a:rPr lang="en-US" dirty="0" smtClean="0">
                <a:latin typeface="Albertus MT" pitchFamily="34" charset="0"/>
              </a:rPr>
            </a:br>
            <a:r>
              <a:rPr lang="en-US" dirty="0" smtClean="0">
                <a:latin typeface="Albertus MT" pitchFamily="34" charset="0"/>
              </a:rPr>
              <a:t>Legal Aspects of Shipping.</a:t>
            </a:r>
            <a:br>
              <a:rPr lang="en-US" dirty="0" smtClean="0">
                <a:latin typeface="Albertus MT" pitchFamily="34" charset="0"/>
              </a:rPr>
            </a:br>
            <a:endParaRPr lang="en-US" dirty="0">
              <a:latin typeface="Albertus MT" pitchFamily="34" charset="0"/>
            </a:endParaRPr>
          </a:p>
        </p:txBody>
      </p:sp>
      <p:sp>
        <p:nvSpPr>
          <p:cNvPr id="3" name="Content Placeholder 2"/>
          <p:cNvSpPr>
            <a:spLocks noGrp="1"/>
          </p:cNvSpPr>
          <p:nvPr>
            <p:ph idx="1"/>
          </p:nvPr>
        </p:nvSpPr>
        <p:spPr/>
        <p:txBody>
          <a:bodyPr/>
          <a:lstStyle/>
          <a:p>
            <a:r>
              <a:rPr lang="en-US" dirty="0" smtClean="0">
                <a:latin typeface="Albertus MT" pitchFamily="34" charset="0"/>
              </a:rPr>
              <a:t>Matters To Consider:</a:t>
            </a:r>
          </a:p>
          <a:p>
            <a:pPr>
              <a:buNone/>
            </a:pPr>
            <a:endParaRPr lang="en-US" dirty="0" smtClean="0">
              <a:latin typeface="Albertus MT" pitchFamily="34" charset="0"/>
            </a:endParaRPr>
          </a:p>
          <a:p>
            <a:pPr>
              <a:buNone/>
            </a:pPr>
            <a:r>
              <a:rPr lang="en-US" dirty="0" smtClean="0">
                <a:latin typeface="Albertus MT" pitchFamily="34" charset="0"/>
              </a:rPr>
              <a:t>1. Terms of the Bill of Lading </a:t>
            </a:r>
          </a:p>
          <a:p>
            <a:pPr>
              <a:buNone/>
            </a:pPr>
            <a:r>
              <a:rPr lang="en-US" dirty="0" smtClean="0">
                <a:latin typeface="Albertus MT" pitchFamily="34" charset="0"/>
              </a:rPr>
              <a:t>     Definition- Bill of Lading – (B/L or BOL) is a document issued by a carrier which details a shipment of merchandise and </a:t>
            </a:r>
            <a:r>
              <a:rPr lang="en-US" b="1" dirty="0" smtClean="0">
                <a:latin typeface="Albertus MT" pitchFamily="34" charset="0"/>
              </a:rPr>
              <a:t>gives title  </a:t>
            </a:r>
            <a:r>
              <a:rPr lang="en-US" dirty="0" smtClean="0">
                <a:latin typeface="Albertus MT" pitchFamily="34" charset="0"/>
              </a:rPr>
              <a:t>of that shipment to a specified party.</a:t>
            </a:r>
            <a:endParaRPr lang="en-US" b="1" dirty="0">
              <a:latin typeface="Albertus MT"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bertus MT" pitchFamily="34" charset="0"/>
              </a:rPr>
              <a:t>Terms of the Air Waybill</a:t>
            </a:r>
            <a:endParaRPr lang="en-US" dirty="0">
              <a:latin typeface="Albertus MT" pitchFamily="34" charset="0"/>
            </a:endParaRPr>
          </a:p>
        </p:txBody>
      </p:sp>
      <p:sp>
        <p:nvSpPr>
          <p:cNvPr id="3" name="Content Placeholder 2"/>
          <p:cNvSpPr>
            <a:spLocks noGrp="1"/>
          </p:cNvSpPr>
          <p:nvPr>
            <p:ph idx="1"/>
          </p:nvPr>
        </p:nvSpPr>
        <p:spPr/>
        <p:txBody>
          <a:bodyPr/>
          <a:lstStyle/>
          <a:p>
            <a:r>
              <a:rPr lang="en-US" dirty="0" smtClean="0">
                <a:latin typeface="Albertus MT" pitchFamily="34" charset="0"/>
              </a:rPr>
              <a:t> Definition- Air Waybill is a document made out by or on behalf of the shipper which </a:t>
            </a:r>
            <a:r>
              <a:rPr lang="en-US" b="1" dirty="0" smtClean="0">
                <a:latin typeface="Albertus MT" pitchFamily="34" charset="0"/>
              </a:rPr>
              <a:t>evidences the contract between the shipper and the carrier</a:t>
            </a:r>
            <a:r>
              <a:rPr lang="en-US" dirty="0" smtClean="0">
                <a:latin typeface="Albertus MT" pitchFamily="34" charset="0"/>
              </a:rPr>
              <a:t> for carriage of goods over route or routes of the carrier.</a:t>
            </a:r>
            <a:endParaRPr lang="en-US" dirty="0">
              <a:latin typeface="Albertus MT"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latin typeface="Albertus MT" pitchFamily="34" charset="0"/>
              </a:rPr>
              <a:t>Terms of Multimodal Bill of Lading</a:t>
            </a:r>
            <a:endParaRPr lang="en-US" dirty="0">
              <a:latin typeface="Albertus MT" pitchFamily="34" charset="0"/>
            </a:endParaRPr>
          </a:p>
        </p:txBody>
      </p:sp>
      <p:sp>
        <p:nvSpPr>
          <p:cNvPr id="3" name="Content Placeholder 2"/>
          <p:cNvSpPr>
            <a:spLocks noGrp="1"/>
          </p:cNvSpPr>
          <p:nvPr>
            <p:ph idx="1"/>
          </p:nvPr>
        </p:nvSpPr>
        <p:spPr/>
        <p:txBody>
          <a:bodyPr/>
          <a:lstStyle/>
          <a:p>
            <a:endParaRPr lang="en-US" dirty="0"/>
          </a:p>
          <a:p>
            <a:r>
              <a:rPr lang="en-US" dirty="0" smtClean="0">
                <a:latin typeface="Albertus MT" pitchFamily="34" charset="0"/>
              </a:rPr>
              <a:t>A Multimodal Bill of Lading is a Bill of Lading which allows or verifies the movement of goods using </a:t>
            </a:r>
            <a:r>
              <a:rPr lang="en-US" b="1" dirty="0" smtClean="0">
                <a:latin typeface="Albertus MT" pitchFamily="34" charset="0"/>
              </a:rPr>
              <a:t>various modes of transport </a:t>
            </a:r>
            <a:r>
              <a:rPr lang="en-US" dirty="0" smtClean="0">
                <a:latin typeface="Albertus MT" pitchFamily="34" charset="0"/>
              </a:rPr>
              <a:t>e.g. </a:t>
            </a:r>
            <a:r>
              <a:rPr lang="en-US" b="1" dirty="0" smtClean="0">
                <a:latin typeface="Albertus MT" pitchFamily="34" charset="0"/>
              </a:rPr>
              <a:t>rail, truck, sea, air.</a:t>
            </a:r>
            <a:endParaRPr lang="en-US" b="1" dirty="0">
              <a:latin typeface="Albertus MT"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119</TotalTime>
  <Words>790</Words>
  <Application>Microsoft Office PowerPoint</Application>
  <PresentationFormat>On-screen Show (4:3)</PresentationFormat>
  <Paragraphs>125</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Module 3: Getting Products To Market  </vt:lpstr>
      <vt:lpstr>Shipping</vt:lpstr>
      <vt:lpstr>Logistics</vt:lpstr>
      <vt:lpstr>Choosing a Suitable Carrier</vt:lpstr>
      <vt:lpstr> Other Considerations </vt:lpstr>
      <vt:lpstr> Shipping &amp; Logistics  </vt:lpstr>
      <vt:lpstr> Legal Aspects of Shipping. </vt:lpstr>
      <vt:lpstr>Terms of the Air Waybill</vt:lpstr>
      <vt:lpstr>Terms of Multimodal Bill of Lading</vt:lpstr>
      <vt:lpstr>Pro-forma/ Commercial Invoice</vt:lpstr>
      <vt:lpstr>Commercial Invoice</vt:lpstr>
      <vt:lpstr>Slide 12</vt:lpstr>
      <vt:lpstr>Mandatory Properties of Commercial Invoice</vt:lpstr>
      <vt:lpstr> Terms of Sale </vt:lpstr>
      <vt:lpstr> Terms of Delivery </vt:lpstr>
      <vt:lpstr>Slide 16</vt:lpstr>
      <vt:lpstr>Costing Considerations</vt:lpstr>
      <vt:lpstr>Role of the Customs Broker</vt:lpstr>
      <vt:lpstr>Role of the Customs Broker Legal Mandate</vt:lpstr>
      <vt:lpstr>Recommendation.</vt:lpstr>
      <vt:lpstr>      Contact Information</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3: Getting Products To Market</dc:title>
  <dc:creator>User i5</dc:creator>
  <cp:lastModifiedBy>User i5</cp:lastModifiedBy>
  <cp:revision>12</cp:revision>
  <dcterms:created xsi:type="dcterms:W3CDTF">2015-11-11T16:01:35Z</dcterms:created>
  <dcterms:modified xsi:type="dcterms:W3CDTF">2015-11-11T18:01:19Z</dcterms:modified>
</cp:coreProperties>
</file>